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5" r:id="rId4"/>
    <p:sldId id="274" r:id="rId5"/>
    <p:sldId id="273" r:id="rId6"/>
    <p:sldId id="272" r:id="rId7"/>
    <p:sldId id="269" r:id="rId8"/>
    <p:sldId id="270" r:id="rId9"/>
    <p:sldId id="271" r:id="rId10"/>
    <p:sldId id="282" r:id="rId11"/>
    <p:sldId id="281" r:id="rId12"/>
    <p:sldId id="284" r:id="rId13"/>
    <p:sldId id="285" r:id="rId14"/>
    <p:sldId id="283" r:id="rId15"/>
    <p:sldId id="276" r:id="rId16"/>
    <p:sldId id="28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7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9.png"/><Relationship Id="rId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4.wdp"/><Relationship Id="rId3" Type="http://schemas.openxmlformats.org/officeDocument/2006/relationships/image" Target="../media/image20.png"/><Relationship Id="rId7" Type="http://schemas.microsoft.com/office/2007/relationships/hdphoto" Target="../media/hdphoto11.wdp"/><Relationship Id="rId12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microsoft.com/office/2007/relationships/hdphoto" Target="../media/hdphoto13.wdp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microsoft.com/office/2007/relationships/hdphoto" Target="../media/hdphoto10.wdp"/><Relationship Id="rId9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27.png"/><Relationship Id="rId4" Type="http://schemas.microsoft.com/office/2007/relationships/hdphoto" Target="../media/hdphoto15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microsoft.com/office/2007/relationships/hdphoto" Target="../media/hdphoto20.wdp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11" Type="http://schemas.microsoft.com/office/2007/relationships/hdphoto" Target="../media/hdphoto19.wdp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25.wdp"/><Relationship Id="rId3" Type="http://schemas.openxmlformats.org/officeDocument/2006/relationships/image" Target="../media/image4.jpeg"/><Relationship Id="rId7" Type="http://schemas.microsoft.com/office/2007/relationships/hdphoto" Target="../media/hdphoto22.wdp"/><Relationship Id="rId12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microsoft.com/office/2007/relationships/hdphoto" Target="../media/hdphoto24.wdp"/><Relationship Id="rId5" Type="http://schemas.microsoft.com/office/2007/relationships/hdphoto" Target="../media/hdphoto21.wdp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microsoft.com/office/2007/relationships/hdphoto" Target="../media/hdphoto23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13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12" Type="http://schemas.microsoft.com/office/2007/relationships/hdphoto" Target="../media/hdphoto30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7.wdp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microsoft.com/office/2007/relationships/hdphoto" Target="../media/hdphoto29.wdp"/><Relationship Id="rId4" Type="http://schemas.microsoft.com/office/2007/relationships/hdphoto" Target="../media/hdphoto26.wdp"/><Relationship Id="rId9" Type="http://schemas.openxmlformats.org/officeDocument/2006/relationships/image" Target="../media/image44.png"/><Relationship Id="rId14" Type="http://schemas.microsoft.com/office/2007/relationships/hdphoto" Target="../media/hdphoto3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13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12" Type="http://schemas.microsoft.com/office/2007/relationships/hdphoto" Target="../media/hdphoto36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3.wdp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0" Type="http://schemas.microsoft.com/office/2007/relationships/hdphoto" Target="../media/hdphoto35.wdp"/><Relationship Id="rId4" Type="http://schemas.microsoft.com/office/2007/relationships/hdphoto" Target="../media/hdphoto32.wdp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hdphoto" Target="../media/hdphoto37.wdp"/><Relationship Id="rId7" Type="http://schemas.openxmlformats.org/officeDocument/2006/relationships/image" Target="../media/image55.png"/><Relationship Id="rId12" Type="http://schemas.microsoft.com/office/2007/relationships/hdphoto" Target="../media/hdphoto40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11" Type="http://schemas.openxmlformats.org/officeDocument/2006/relationships/image" Target="../media/image58.png"/><Relationship Id="rId5" Type="http://schemas.openxmlformats.org/officeDocument/2006/relationships/image" Target="../media/image54.png"/><Relationship Id="rId10" Type="http://schemas.microsoft.com/office/2007/relationships/hdphoto" Target="../media/hdphoto39.wdp"/><Relationship Id="rId4" Type="http://schemas.openxmlformats.org/officeDocument/2006/relationships/image" Target="../media/image4.jpe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169815" y="1101765"/>
            <a:ext cx="5648623" cy="1204306"/>
          </a:xfrm>
        </p:spPr>
        <p:txBody>
          <a:bodyPr/>
          <a:lstStyle/>
          <a:p>
            <a:r>
              <a:rPr lang="ru-RU" sz="4000" b="1" dirty="0" smtClean="0"/>
              <a:t>Образовательные ресурсы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40000">
            <a:off x="858883" y="1743699"/>
            <a:ext cx="6511131" cy="121272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пригодятся в 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учебной деятельности, 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Также при изучении 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иностранных языков 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868" y="3284984"/>
            <a:ext cx="2951196" cy="295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17" y="0"/>
            <a:ext cx="8964488" cy="2376264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Курсера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/>
              <a:t>дает возможность </a:t>
            </a:r>
            <a:r>
              <a:rPr lang="ru-RU" sz="2000" dirty="0"/>
              <a:t>попробовать свои силы в разных сферах. Ну, а если вы определились со сферой, вы можете получить </a:t>
            </a:r>
            <a:r>
              <a:rPr lang="ru-RU" sz="2000" dirty="0" smtClean="0"/>
              <a:t>степень </a:t>
            </a:r>
            <a:r>
              <a:rPr lang="ru-RU" sz="2000" dirty="0"/>
              <a:t>магистра. Также можно пройти специализацию – это целый сет курсов, направленных на овладение каким-либо навыком</a:t>
            </a:r>
            <a:r>
              <a:rPr lang="ru-RU" sz="2000" dirty="0" smtClean="0"/>
              <a:t>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1600" b="1" dirty="0">
                <a:solidFill>
                  <a:srgbClr val="002060"/>
                </a:solidFill>
              </a:rPr>
              <a:t>Цена: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dirty="0">
                <a:solidFill>
                  <a:srgbClr val="0070C0"/>
                </a:solidFill>
              </a:rPr>
              <a:t>- (за курс) без сертификата – бесплатно, с сертификатом – зависит от университета или организации; - (специализация, магистратура) цена варьируется.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5301208"/>
            <a:ext cx="1976611" cy="75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44192" y="6082296"/>
            <a:ext cx="30769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/>
              <a:t>https://www.coursera.org/</a:t>
            </a:r>
            <a:endParaRPr lang="ru-RU" sz="20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2347"/>
            <a:ext cx="9141443" cy="278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788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144846" cy="1944216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</a:t>
            </a:r>
            <a:r>
              <a:rPr lang="ru-RU" sz="32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EdX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/>
              <a:t>откроет </a:t>
            </a:r>
            <a:r>
              <a:rPr lang="ru-RU" sz="2400" dirty="0"/>
              <a:t>вам мир лекций Гарварда и других </a:t>
            </a:r>
            <a:r>
              <a:rPr lang="ru-RU" sz="2400" dirty="0" err="1"/>
              <a:t>топовых</a:t>
            </a:r>
            <a:r>
              <a:rPr lang="ru-RU" sz="2400" dirty="0"/>
              <a:t> университетов по всему миру. Как и на </a:t>
            </a:r>
            <a:r>
              <a:rPr lang="ru-RU" sz="2400" dirty="0" err="1"/>
              <a:t>курсере</a:t>
            </a:r>
            <a:r>
              <a:rPr lang="ru-RU" sz="2400" dirty="0"/>
              <a:t>, вы можете подписаться на любой </a:t>
            </a:r>
            <a:r>
              <a:rPr lang="ru-RU" sz="2400" dirty="0" smtClean="0"/>
              <a:t>курс!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645" y="5229200"/>
            <a:ext cx="1656184" cy="94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72202" y="6179983"/>
            <a:ext cx="2971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https://www.edx.org/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95512"/>
            <a:ext cx="416242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2564904"/>
            <a:ext cx="3816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Цена:</a:t>
            </a:r>
            <a:r>
              <a:rPr lang="ru-RU" sz="2000" dirty="0">
                <a:solidFill>
                  <a:srgbClr val="0070C0"/>
                </a:solidFill>
              </a:rPr>
              <a:t> - (за курс) без сертификата – бесплатно, с сертификатом – зависит от университета или организации; - (специализация, магистратура) цена варьируется.</a:t>
            </a:r>
          </a:p>
        </p:txBody>
      </p:sp>
    </p:spTree>
    <p:extLst>
      <p:ext uri="{BB962C8B-B14F-4D97-AF65-F5344CB8AC3E}">
        <p14:creationId xmlns:p14="http://schemas.microsoft.com/office/powerpoint/2010/main" val="116370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0" y="476672"/>
            <a:ext cx="8424936" cy="295232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Открытое Образование 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/>
              <a:t>российский </a:t>
            </a:r>
            <a:r>
              <a:rPr lang="ru-RU" sz="2000" dirty="0"/>
              <a:t>продукт, который объединяет в себе лекции ведущих вузов </a:t>
            </a:r>
            <a:r>
              <a:rPr lang="ru-RU" sz="2000" dirty="0" smtClean="0"/>
              <a:t>России.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>
                <a:solidFill>
                  <a:srgbClr val="0070C0"/>
                </a:solidFill>
              </a:rPr>
              <a:t>Цена</a:t>
            </a:r>
            <a:r>
              <a:rPr lang="ru-RU" sz="2000" dirty="0">
                <a:solidFill>
                  <a:srgbClr val="0070C0"/>
                </a:solidFill>
              </a:rPr>
              <a:t>: - (за курс) без сертификата – бесплатно, - с сертификатом – зависит от университета или организации (обычно символическая сумма).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229200"/>
            <a:ext cx="2542306" cy="78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7946" y="6012421"/>
            <a:ext cx="28344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https://openedu.ru/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2883"/>
            <a:ext cx="2598828" cy="139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9" y="3869239"/>
            <a:ext cx="6953251" cy="945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9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521097"/>
            <a:ext cx="4968551" cy="4104456"/>
          </a:xfrm>
        </p:spPr>
        <p:txBody>
          <a:bodyPr/>
          <a:lstStyle/>
          <a:p>
            <a:pPr algn="ctr"/>
            <a:r>
              <a:rPr lang="ru-RU" sz="2000" dirty="0"/>
              <a:t>В</a:t>
            </a:r>
            <a:r>
              <a:rPr lang="ru-RU" sz="2000" dirty="0" smtClean="0"/>
              <a:t>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Udemy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>вы </a:t>
            </a:r>
            <a:r>
              <a:rPr lang="ru-RU" sz="2000" dirty="0"/>
              <a:t>можете найти лекции как профессиональных преподавателей, так и обычных людей.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u="sng" dirty="0" smtClean="0">
                <a:solidFill>
                  <a:schemeClr val="bg2">
                    <a:lumMod val="50000"/>
                  </a:schemeClr>
                </a:solidFill>
              </a:rPr>
              <a:t>Главный плюс</a:t>
            </a:r>
            <a:r>
              <a:rPr lang="ru-RU" sz="2000" dirty="0" smtClean="0"/>
              <a:t>: огромное </a:t>
            </a:r>
            <a:r>
              <a:rPr lang="ru-RU" sz="2000" dirty="0"/>
              <a:t>количество курсов (вплоть до игры на гитаре, теории музыки и т.д.),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u="sng" dirty="0" smtClean="0">
                <a:solidFill>
                  <a:schemeClr val="bg2">
                    <a:lumMod val="50000"/>
                  </a:schemeClr>
                </a:solidFill>
              </a:rPr>
              <a:t>минус</a:t>
            </a:r>
            <a:r>
              <a:rPr lang="ru-RU" sz="2000" dirty="0" smtClean="0"/>
              <a:t>: вы </a:t>
            </a:r>
            <a:r>
              <a:rPr lang="ru-RU" sz="2000" dirty="0"/>
              <a:t>никогда не угадаете, насколько хорош тот или иной курс.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48" y="5224132"/>
            <a:ext cx="2346039" cy="98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39463" y="6237312"/>
            <a:ext cx="39176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https://www.udemy.com/ru/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463" y="0"/>
            <a:ext cx="5304537" cy="1124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4011100" cy="95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80927"/>
            <a:ext cx="4011519" cy="863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16388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Цена</a:t>
            </a:r>
            <a:r>
              <a:rPr lang="ru-RU" sz="2400" dirty="0">
                <a:solidFill>
                  <a:srgbClr val="0070C0"/>
                </a:solidFill>
              </a:rPr>
              <a:t>: за каждый курс нужно платить (выдается сертификат).</a:t>
            </a:r>
          </a:p>
        </p:txBody>
      </p:sp>
    </p:spTree>
    <p:extLst>
      <p:ext uri="{BB962C8B-B14F-4D97-AF65-F5344CB8AC3E}">
        <p14:creationId xmlns:p14="http://schemas.microsoft.com/office/powerpoint/2010/main" val="82668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65760"/>
            <a:ext cx="7920880" cy="2127136"/>
          </a:xfrm>
        </p:spPr>
        <p:txBody>
          <a:bodyPr/>
          <a:lstStyle/>
          <a:p>
            <a:pPr algn="ctr"/>
            <a:r>
              <a:rPr lang="ru-RU" sz="32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Киберленинка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это </a:t>
            </a:r>
            <a:r>
              <a:rPr lang="ru-RU" sz="2000" dirty="0"/>
              <a:t>Электронная научная библиотека открытого доступа. Каталог площадки регулярно обрастает текстами статей из различных научных изданий. Сгруппированные по журналам и рубрикам публикации можно читать онлайн или скачивать целиком в PDF-формате.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14465"/>
            <a:ext cx="3351783" cy="14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3474" y="5805264"/>
            <a:ext cx="38687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/>
              <a:t>https://cyberleninka.ru/</a:t>
            </a:r>
            <a:endParaRPr lang="ru-RU" sz="28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77954"/>
            <a:ext cx="2664296" cy="222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01849" y="2708920"/>
            <a:ext cx="4572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100" b="1" dirty="0">
                <a:solidFill>
                  <a:srgbClr val="0070C0"/>
                </a:solidFill>
              </a:rPr>
              <a:t>Проект нацелен на популяризацию науки за счёт открытого доступа к качественной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305784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020272" cy="2847216"/>
          </a:xfrm>
        </p:spPr>
        <p:txBody>
          <a:bodyPr/>
          <a:lstStyle/>
          <a:p>
            <a:pPr algn="ctr"/>
            <a:r>
              <a:rPr lang="ru-RU" sz="32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Memrise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50" dirty="0"/>
              <a:t>объемная база различных игр и интересных упражнений на запоминание </a:t>
            </a:r>
            <a:r>
              <a:rPr lang="ru-RU" sz="2050" dirty="0" smtClean="0"/>
              <a:t>иностранных слов. </a:t>
            </a:r>
            <a:r>
              <a:rPr lang="ru-RU" sz="2050" dirty="0" err="1" smtClean="0"/>
              <a:t>Memrise</a:t>
            </a:r>
            <a:r>
              <a:rPr lang="ru-RU" sz="2050" dirty="0" smtClean="0"/>
              <a:t> </a:t>
            </a:r>
            <a:r>
              <a:rPr lang="ru-RU" sz="2050" dirty="0"/>
              <a:t>помогает в развлекательной форме учить слова на английском и ещё более 10 языках.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455" y="5472345"/>
            <a:ext cx="2406737" cy="105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2636912"/>
            <a:ext cx="5985271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50" b="1" dirty="0">
                <a:solidFill>
                  <a:srgbClr val="0070C0"/>
                </a:solidFill>
              </a:rPr>
              <a:t>Используя метод интервального запоминания и записанные носителями видео, приложение позволяет оттачивать разговорные навыки, ставить произношение и ежедневно пополнять свой словарный запас.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535" y="0"/>
            <a:ext cx="2088232" cy="501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185873"/>
            <a:ext cx="5616624" cy="4179231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usuu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dirty="0" smtClean="0"/>
              <a:t>сочетание </a:t>
            </a:r>
            <a:r>
              <a:rPr lang="ru-RU" sz="2200" dirty="0"/>
              <a:t>коротких уроков, связанных с повседневной жизнью, и разговоров с носителями языка.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Среди </a:t>
            </a:r>
            <a:r>
              <a:rPr lang="ru-RU" sz="2200" dirty="0"/>
              <a:t>дополнительных опций - письменные задания, которые проверяют и корректируют носители языка. Есть возможность записать свой голос и потренироваться в произношении новых фраз.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870" y="5661248"/>
            <a:ext cx="2332433" cy="86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4653136"/>
            <a:ext cx="54578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9" y="185873"/>
            <a:ext cx="3024336" cy="109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3131840" cy="110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2992616" cy="1068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9" y="3934865"/>
            <a:ext cx="2962947" cy="1130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171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957" y="188640"/>
            <a:ext cx="7740352" cy="975008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en-US" sz="32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Hellotalk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помогает Изучать </a:t>
            </a:r>
            <a:r>
              <a:rPr lang="ru-RU" dirty="0"/>
              <a:t>иностранный </a:t>
            </a:r>
            <a:r>
              <a:rPr lang="ru-RU" dirty="0" smtClean="0"/>
              <a:t>язык в общении </a:t>
            </a:r>
            <a:r>
              <a:rPr lang="ru-RU" dirty="0"/>
              <a:t>с носителями со всего мира.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132" y="5373216"/>
            <a:ext cx="3206227" cy="1137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2816"/>
            <a:ext cx="4976614" cy="298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09270" y="1760744"/>
            <a:ext cx="1879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Бесплатно!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348880"/>
            <a:ext cx="389764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3">
                    <a:lumMod val="75000"/>
                  </a:schemeClr>
                </a:solidFill>
              </a:rPr>
              <a:t>Вы можете найти партнеров для языкового обмена по разным параметрам: родной язык, город, расстояние от Вас, и по многим другим. </a:t>
            </a:r>
          </a:p>
        </p:txBody>
      </p:sp>
    </p:spTree>
    <p:extLst>
      <p:ext uri="{BB962C8B-B14F-4D97-AF65-F5344CB8AC3E}">
        <p14:creationId xmlns:p14="http://schemas.microsoft.com/office/powerpoint/2010/main" val="194037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5661248"/>
            <a:ext cx="4464496" cy="548640"/>
          </a:xfrm>
        </p:spPr>
        <p:txBody>
          <a:bodyPr/>
          <a:lstStyle/>
          <a:p>
            <a:pPr algn="ctr"/>
            <a:r>
              <a:rPr lang="en-US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</a:t>
            </a:r>
            <a:endParaRPr lang="ru-RU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289862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93" y="2797783"/>
            <a:ext cx="2097777" cy="99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06" y="3798924"/>
            <a:ext cx="3786551" cy="69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233"/>
          <a:stretch/>
        </p:blipFill>
        <p:spPr bwMode="auto">
          <a:xfrm>
            <a:off x="4771874" y="2122804"/>
            <a:ext cx="3289451" cy="106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6252"/>
            <a:ext cx="210502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332" y="3871912"/>
            <a:ext cx="4374534" cy="118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46" y="3350520"/>
            <a:ext cx="1879507" cy="70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75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033" y="294957"/>
            <a:ext cx="207645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5661248"/>
            <a:ext cx="3821048" cy="548640"/>
          </a:xfrm>
        </p:spPr>
        <p:txBody>
          <a:bodyPr/>
          <a:lstStyle/>
          <a:p>
            <a:r>
              <a:rPr lang="en-US" sz="4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Français</a:t>
            </a:r>
            <a:endParaRPr lang="ru-RU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33055"/>
            <a:ext cx="3124116" cy="737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241" y="1785659"/>
            <a:ext cx="1871714" cy="206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55" y="3005425"/>
            <a:ext cx="2883556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08" y="1772816"/>
            <a:ext cx="2845284" cy="73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2010086" y="317095"/>
            <a:ext cx="324585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959740" y="932119"/>
            <a:ext cx="324585" cy="2296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578" y="425107"/>
            <a:ext cx="3984179" cy="109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3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5661248"/>
            <a:ext cx="3821048" cy="548640"/>
          </a:xfrm>
        </p:spPr>
        <p:txBody>
          <a:bodyPr/>
          <a:lstStyle/>
          <a:p>
            <a:r>
              <a:rPr lang="en-GB" sz="4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Deutsch</a:t>
            </a:r>
            <a:endParaRPr lang="ru-RU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64904"/>
            <a:ext cx="2800927" cy="172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838069"/>
            <a:ext cx="364023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76" y="420579"/>
            <a:ext cx="2804214" cy="97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75" y="2807921"/>
            <a:ext cx="3094134" cy="860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980" y="1772816"/>
            <a:ext cx="1633525" cy="1035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505" y="3776620"/>
            <a:ext cx="2465884" cy="119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49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5661248"/>
            <a:ext cx="3821048" cy="548640"/>
          </a:xfrm>
        </p:spPr>
        <p:txBody>
          <a:bodyPr/>
          <a:lstStyle/>
          <a:p>
            <a:r>
              <a:rPr lang="en-GB" sz="4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español</a:t>
            </a:r>
            <a:endParaRPr lang="ru-RU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764704"/>
            <a:ext cx="3073085" cy="1029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06314"/>
            <a:ext cx="1024880" cy="102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06588"/>
            <a:ext cx="3716172" cy="90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847" y="548680"/>
            <a:ext cx="3086712" cy="113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25373"/>
            <a:ext cx="3560108" cy="88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63" y="3206588"/>
            <a:ext cx="2873133" cy="128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78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29" y="2875995"/>
            <a:ext cx="4637844" cy="71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5471" y="5589240"/>
            <a:ext cx="3821048" cy="548640"/>
          </a:xfrm>
        </p:spPr>
        <p:txBody>
          <a:bodyPr/>
          <a:lstStyle/>
          <a:p>
            <a:r>
              <a:rPr lang="ja-JP" altLang="en-US" sz="6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汉语</a:t>
            </a:r>
            <a:endParaRPr lang="ru-RU" sz="6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02" y="348827"/>
            <a:ext cx="45720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41017"/>
            <a:ext cx="3001403" cy="845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502" y="4138881"/>
            <a:ext cx="6441498" cy="931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34" y="1628799"/>
            <a:ext cx="1453151" cy="141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20377"/>
            <a:ext cx="3214690" cy="129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88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17840"/>
            <a:ext cx="1440160" cy="144016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3052"/>
            <a:ext cx="7848872" cy="470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4076" y="5445224"/>
            <a:ext cx="30040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Наша группа </a:t>
            </a:r>
            <a:r>
              <a:rPr lang="ru-RU" sz="2800" b="1" dirty="0" smtClean="0"/>
              <a:t>в ВК</a:t>
            </a:r>
          </a:p>
          <a:p>
            <a:r>
              <a:rPr lang="en-US" sz="2800" b="1" dirty="0" smtClean="0"/>
              <a:t>The Lingua Space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5667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6632"/>
            <a:ext cx="4896544" cy="48965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733256"/>
            <a:ext cx="7520940" cy="548640"/>
          </a:xfrm>
        </p:spPr>
        <p:txBody>
          <a:bodyPr/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008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437</TotalTime>
  <Words>138</Words>
  <Application>Microsoft Office PowerPoint</Application>
  <PresentationFormat>Экран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Franklin Gothic Book</vt:lpstr>
      <vt:lpstr>Franklin Gothic Medium</vt:lpstr>
      <vt:lpstr>HG創英角ｺﾞｼｯｸUB</vt:lpstr>
      <vt:lpstr>Tunga</vt:lpstr>
      <vt:lpstr>Wingdings</vt:lpstr>
      <vt:lpstr>Углы</vt:lpstr>
      <vt:lpstr>Образовательные ресурсы</vt:lpstr>
      <vt:lpstr>Курсера  дает возможность попробовать свои силы в разных сферах. Ну, а если вы определились со сферой, вы можете получить степень магистра. Также можно пройти специализацию – это целый сет курсов, направленных на овладение каким-либо навыком. Цена: - (за курс) без сертификата – бесплатно, с сертификатом – зависит от университета или организации; - (специализация, магистратура) цена варьируется.</vt:lpstr>
      <vt:lpstr>                                          EdX откроет вам мир лекций Гарварда и других топовых университетов по всему миру. Как и на курсере, вы можете подписаться на любой курс! </vt:lpstr>
      <vt:lpstr>Открытое Образование  российский продукт, который объединяет в себе лекции ведущих вузов России.   Цена: - (за курс) без сертификата – бесплатно, - с сертификатом – зависит от университета или организации (обычно символическая сумма).</vt:lpstr>
      <vt:lpstr>В Udemy вы можете найти лекции как профессиональных преподавателей, так и обычных людей.  Главный плюс: огромное количество курсов (вплоть до игры на гитаре, теории музыки и т.д.),  минус: вы никогда не угадаете, насколько хорош тот или иной курс.</vt:lpstr>
      <vt:lpstr>Киберленинка  это Электронная научная библиотека открытого доступа. Каталог площадки регулярно обрастает текстами статей из различных научных изданий. Сгруппированные по журналам и рубрикам публикации можно читать онлайн или скачивать целиком в PDF-формате. </vt:lpstr>
      <vt:lpstr>Memrise объемная база различных игр и интересных упражнений на запоминание иностранных слов. Memrise помогает в развлекательной форме учить слова на английском и ещё более 10 языках.  </vt:lpstr>
      <vt:lpstr>Busuu  сочетание коротких уроков, связанных с повседневной жизнью, и разговоров с носителями языка. Среди дополнительных опций - письменные задания, которые проверяют и корректируют носители языка. Есть возможность записать свой голос и потренироваться в произношении новых фраз. </vt:lpstr>
      <vt:lpstr> Hellotalk помогает Изучать иностранный язык в общении с носителями со всего мира. </vt:lpstr>
      <vt:lpstr>English</vt:lpstr>
      <vt:lpstr>Français</vt:lpstr>
      <vt:lpstr>Deutsch</vt:lpstr>
      <vt:lpstr>español</vt:lpstr>
      <vt:lpstr>汉语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Образовательные ресурсы</dc:title>
  <dc:creator>Кормилина</dc:creator>
  <cp:lastModifiedBy>Кормилина</cp:lastModifiedBy>
  <cp:revision>33</cp:revision>
  <dcterms:modified xsi:type="dcterms:W3CDTF">2020-05-18T06:54:02Z</dcterms:modified>
</cp:coreProperties>
</file>