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3" r:id="rId2"/>
    <p:sldId id="270" r:id="rId3"/>
    <p:sldId id="274" r:id="rId4"/>
    <p:sldId id="272" r:id="rId5"/>
    <p:sldId id="258" r:id="rId6"/>
    <p:sldId id="259" r:id="rId7"/>
    <p:sldId id="261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Мозжегорова" initials="ЕМ" lastIdx="1" clrIdx="0">
    <p:extLst>
      <p:ext uri="{19B8F6BF-5375-455C-9EA6-DF929625EA0E}">
        <p15:presenceInfo xmlns:p15="http://schemas.microsoft.com/office/powerpoint/2012/main" userId="a6327bdc5b797b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067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19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61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89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3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0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2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27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51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59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2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748F2A6-8D3C-4801-8141-931B21E9F6F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D41F0C5-F520-4704-B2DC-8DC61A4A1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43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1192B8-AC32-4F69-9AB0-AB03EAF3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28" y="422031"/>
            <a:ext cx="4911500" cy="5950634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ru-RU" sz="3200" b="1" dirty="0"/>
              <a:t>ПЕРЕВОД И ПЕРЕВОДОВЕДЕНИЕ</a:t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девиз Международной федерации переводчиков В ЭТОМ ГОДУ</a:t>
            </a:r>
            <a:r>
              <a:rPr lang="en-US" sz="3200" dirty="0">
                <a:solidFill>
                  <a:srgbClr val="002060"/>
                </a:solidFill>
              </a:rPr>
              <a:t>:</a:t>
            </a:r>
            <a:r>
              <a:rPr lang="en-US" sz="3200" b="1" dirty="0">
                <a:solidFill>
                  <a:srgbClr val="002060"/>
                </a:solidFill>
              </a:rPr>
              <a:t/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 «Устный и письменный перевод</a:t>
            </a:r>
            <a:r>
              <a:rPr lang="en-US" sz="3200" b="1" dirty="0">
                <a:solidFill>
                  <a:srgbClr val="002060"/>
                </a:solidFill>
              </a:rPr>
              <a:t>:</a:t>
            </a:r>
            <a:r>
              <a:rPr lang="ru-RU" sz="3200" b="1" dirty="0">
                <a:solidFill>
                  <a:srgbClr val="002060"/>
                </a:solidFill>
              </a:rPr>
              <a:t> Соединяя миры»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F0F143B-3981-4FC2-BB15-0C58676334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96000" y="0"/>
            <a:ext cx="6095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Объект 7" descr="Изображение выглядит как здание, еда, цветной, мяч&#10;&#10;Автоматически созданное описание">
            <a:extLst>
              <a:ext uri="{FF2B5EF4-FFF2-40B4-BE49-F238E27FC236}">
                <a16:creationId xmlns:a16="http://schemas.microsoft.com/office/drawing/2014/main" xmlns="" id="{B4F2F962-CE18-4E40-B2AD-4D28DF48E8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326" y="640080"/>
            <a:ext cx="3392297" cy="2544223"/>
          </a:xfrm>
          <a:prstGeom prst="rect">
            <a:avLst/>
          </a:prstGeom>
        </p:spPr>
      </p:pic>
      <p:pic>
        <p:nvPicPr>
          <p:cNvPr id="6" name="Объект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C36F812E-7ED4-4696-94D4-EB5F14B112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151" y="3671316"/>
            <a:ext cx="4676648" cy="233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7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189604-7FFC-4DBA-8B74-B9B7EB473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077" y="368968"/>
            <a:ext cx="10046059" cy="1248817"/>
          </a:xfrm>
        </p:spPr>
        <p:txBody>
          <a:bodyPr>
            <a:noAutofit/>
          </a:bodyPr>
          <a:lstStyle/>
          <a:p>
            <a:r>
              <a:rPr lang="ru-RU" sz="2800" b="1" dirty="0"/>
              <a:t>ПЕРЕВОД И ПЕРЕВОДОВЕДЕНИЕ</a:t>
            </a:r>
            <a:br>
              <a:rPr lang="ru-RU" sz="2800" b="1" dirty="0"/>
            </a:br>
            <a:r>
              <a:rPr lang="ru-RU" sz="2800" b="1" dirty="0">
                <a:solidFill>
                  <a:srgbClr val="002060"/>
                </a:solidFill>
              </a:rPr>
              <a:t>профессиональная практика студентов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1C67FAC-1FED-4C1B-B15B-2EBE37AC4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9411" y="1780675"/>
            <a:ext cx="9801726" cy="4957010"/>
          </a:xfrm>
        </p:spPr>
        <p:txBody>
          <a:bodyPr>
            <a:normAutofit/>
          </a:bodyPr>
          <a:lstStyle/>
          <a:p>
            <a:r>
              <a:rPr lang="ru-RU" sz="2400" b="1" dirty="0"/>
              <a:t>Переводческое бюро «Стиль», г. Москва</a:t>
            </a:r>
            <a:endParaRPr lang="ru-RU" sz="2400" dirty="0"/>
          </a:p>
          <a:p>
            <a:r>
              <a:rPr lang="ru-RU" sz="2400" b="1" dirty="0"/>
              <a:t> ОАО «</a:t>
            </a:r>
            <a:r>
              <a:rPr lang="ru-RU" sz="2400" b="1" dirty="0" err="1"/>
              <a:t>Димитровградский</a:t>
            </a:r>
            <a:r>
              <a:rPr lang="ru-RU" sz="2400" b="1" dirty="0"/>
              <a:t> автоагрегатный завод», г. Димитровград</a:t>
            </a:r>
            <a:endParaRPr lang="ru-RU" sz="2400" dirty="0"/>
          </a:p>
          <a:p>
            <a:r>
              <a:rPr lang="ru-RU" sz="2400" b="1" dirty="0"/>
              <a:t>Переводческое бюро «</a:t>
            </a:r>
            <a:r>
              <a:rPr lang="ru-RU" sz="2400" b="1" dirty="0" err="1"/>
              <a:t>Валенсиа</a:t>
            </a:r>
            <a:r>
              <a:rPr lang="ru-RU" sz="2400" b="1" dirty="0"/>
              <a:t>», г. Чебоксары</a:t>
            </a:r>
            <a:endParaRPr lang="ru-RU" sz="2400" dirty="0"/>
          </a:p>
          <a:p>
            <a:r>
              <a:rPr lang="ru-RU" sz="2400" b="1" dirty="0"/>
              <a:t>ЗАО «ЭГО </a:t>
            </a:r>
            <a:r>
              <a:rPr lang="ru-RU" sz="2400" b="1" dirty="0" err="1"/>
              <a:t>Транслейтинг</a:t>
            </a:r>
            <a:r>
              <a:rPr lang="ru-RU" sz="2400" b="1" dirty="0"/>
              <a:t>», г. Санкт-Петербург</a:t>
            </a:r>
            <a:endParaRPr lang="ru-RU" sz="2400" dirty="0"/>
          </a:p>
          <a:p>
            <a:r>
              <a:rPr lang="ru-RU" sz="2400" b="1" dirty="0"/>
              <a:t>ООО «Бюро переводов «</a:t>
            </a:r>
            <a:r>
              <a:rPr lang="ru-RU" sz="2400" b="1" dirty="0" err="1"/>
              <a:t>Переводим.про</a:t>
            </a:r>
            <a:r>
              <a:rPr lang="ru-RU" sz="2400" b="1" dirty="0"/>
              <a:t>», г. Санкт-Петербург</a:t>
            </a:r>
            <a:endParaRPr lang="ru-RU" sz="2400" dirty="0"/>
          </a:p>
          <a:p>
            <a:r>
              <a:rPr lang="ru-RU" sz="2400" b="1" dirty="0"/>
              <a:t>ООО «НОВА Капитал», г. Москва</a:t>
            </a:r>
            <a:endParaRPr lang="ru-RU" sz="2400" dirty="0"/>
          </a:p>
          <a:p>
            <a:r>
              <a:rPr lang="ru-RU" sz="2400" b="1" dirty="0"/>
              <a:t>ООО «Бюро переводов «Алиса», г. Нижний Новгород</a:t>
            </a:r>
            <a:endParaRPr lang="ru-RU" sz="2400" dirty="0"/>
          </a:p>
          <a:p>
            <a:r>
              <a:rPr lang="ru-RU" sz="2400" b="1" dirty="0"/>
              <a:t>ООО «Юридическая помощь «Ариадна», г. Железнодорожный</a:t>
            </a:r>
            <a:endParaRPr lang="ru-RU" sz="2400" dirty="0"/>
          </a:p>
          <a:p>
            <a:r>
              <a:rPr lang="ru-RU" sz="2400" b="1" dirty="0"/>
              <a:t>ООО «</a:t>
            </a:r>
            <a:r>
              <a:rPr lang="ru-RU" sz="2400" b="1" dirty="0" err="1"/>
              <a:t>Релематика</a:t>
            </a:r>
            <a:r>
              <a:rPr lang="ru-RU" sz="2400" b="1" dirty="0"/>
              <a:t>», г. Чебоксары</a:t>
            </a:r>
            <a:endParaRPr lang="ru-RU" sz="2400" dirty="0"/>
          </a:p>
          <a:p>
            <a:r>
              <a:rPr lang="ru-RU" sz="2400" b="1" dirty="0"/>
              <a:t>ПАО «Химпром», г. Новочебоксарск 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04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D87A9FB-7FC4-4D3C-91CE-0E8DBBEA1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81" y="297914"/>
            <a:ext cx="3386943" cy="23950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5D4D966-095B-42B4-8445-1EC4CC81A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1" y="4164036"/>
            <a:ext cx="2897944" cy="23960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2138B1E-9B7C-48AC-B1E3-5E50AEF5C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502" y="1917289"/>
            <a:ext cx="3235789" cy="18621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A5C05D-BBDB-4D38-B468-F341CF384D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81" y="2890684"/>
            <a:ext cx="3810000" cy="36694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DED9FD5-A9CE-4C25-AD17-0CB248A526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761" y="2039961"/>
            <a:ext cx="2897944" cy="19647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CC38314-F108-4CFE-A0B7-CA215FE4E1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3502" y="4004750"/>
            <a:ext cx="3235789" cy="23960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2F583B1-00BF-4783-A504-F11603A2D2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0774" y="297914"/>
            <a:ext cx="7462683" cy="150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3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766BAE-0813-4045-9FB0-7B58C2ED0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658" y="379828"/>
            <a:ext cx="9697330" cy="1209821"/>
          </a:xfrm>
        </p:spPr>
        <p:txBody>
          <a:bodyPr>
            <a:normAutofit/>
          </a:bodyPr>
          <a:lstStyle/>
          <a:p>
            <a:r>
              <a:rPr lang="ru-RU" sz="2800" b="1" dirty="0"/>
              <a:t>ПЕРЕВОД И ПЕРЕВОДОВЕДЕНИЕ</a:t>
            </a:r>
            <a:br>
              <a:rPr lang="ru-RU" sz="2800" b="1" dirty="0"/>
            </a:br>
            <a:r>
              <a:rPr lang="ru-RU" sz="2800" b="1" dirty="0">
                <a:solidFill>
                  <a:srgbClr val="002060"/>
                </a:solidFill>
              </a:rPr>
              <a:t>профессиональная практика студентов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3BECEA8-6187-4CFB-A406-6C45B2CCA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9822" y="1589649"/>
            <a:ext cx="9875520" cy="5008099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Концерн «Тракторные Заводы», г. Чебоксары</a:t>
            </a:r>
          </a:p>
          <a:p>
            <a:r>
              <a:rPr lang="ru-RU" sz="2400" b="1" dirty="0"/>
              <a:t> ООО «Литейно-инструментальный завод», г. Чебоксары</a:t>
            </a:r>
          </a:p>
          <a:p>
            <a:r>
              <a:rPr lang="ru-RU" sz="2400" b="1" dirty="0"/>
              <a:t>ЗАО «АБС Русь», г. Чебоксары</a:t>
            </a:r>
          </a:p>
          <a:p>
            <a:r>
              <a:rPr lang="ru-RU" sz="2400" b="1" dirty="0"/>
              <a:t>ОАО «ЧЕТРА-Промышленные машины», г. Чебоксары</a:t>
            </a:r>
          </a:p>
          <a:p>
            <a:r>
              <a:rPr lang="ru-RU" sz="2400" b="1" dirty="0"/>
              <a:t>ООО «Керамика», г. Чебоксары</a:t>
            </a:r>
          </a:p>
          <a:p>
            <a:r>
              <a:rPr lang="ru-RU" sz="2400" b="1" dirty="0"/>
              <a:t>ООО «Центр юридических правовых услуг», г. Москва</a:t>
            </a:r>
          </a:p>
          <a:p>
            <a:r>
              <a:rPr lang="ru-RU" sz="2400" b="1" dirty="0"/>
              <a:t>ООО «</a:t>
            </a:r>
            <a:r>
              <a:rPr lang="ru-RU" sz="2400" b="1" dirty="0" err="1"/>
              <a:t>Политехгаз</a:t>
            </a:r>
            <a:r>
              <a:rPr lang="ru-RU" sz="2400" b="1" dirty="0"/>
              <a:t>», г. Тюмень</a:t>
            </a:r>
          </a:p>
          <a:p>
            <a:r>
              <a:rPr lang="ru-RU" sz="2400" b="1" dirty="0"/>
              <a:t>ООО «РОСПЕРСОНАЛ», г. Чебоксары</a:t>
            </a:r>
          </a:p>
          <a:p>
            <a:r>
              <a:rPr lang="ru-RU" sz="2400" b="1" dirty="0"/>
              <a:t>ООО «</a:t>
            </a:r>
            <a:r>
              <a:rPr lang="ru-RU" sz="2400" b="1" dirty="0" err="1"/>
              <a:t>АльфаТрэвелГрупп</a:t>
            </a:r>
            <a:r>
              <a:rPr lang="ru-RU" sz="2400" b="1" dirty="0"/>
              <a:t>», г. Чебоксары</a:t>
            </a:r>
          </a:p>
          <a:p>
            <a:r>
              <a:rPr lang="ru-RU" sz="2400" b="1" dirty="0"/>
              <a:t>ООО «</a:t>
            </a:r>
            <a:r>
              <a:rPr lang="ru-RU" sz="2400" b="1" dirty="0" err="1"/>
              <a:t>Уникров</a:t>
            </a:r>
            <a:r>
              <a:rPr lang="ru-RU" sz="2400" b="1" dirty="0"/>
              <a:t>-НН», г. Нижний Новгород</a:t>
            </a:r>
          </a:p>
          <a:p>
            <a:r>
              <a:rPr lang="ru-RU" sz="2400" b="1" dirty="0"/>
              <a:t>ООО «СУОР», г. Чебоксары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64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B03749-F8D9-4312-BF65-DE55E9F3F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78302"/>
            <a:ext cx="8991600" cy="123989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ВИДЫ ПРОФЕССИОНАЛЬНО-ОРИЕНТИРОВАННЫХ ПРАКТИК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007B11D-5F72-4B5D-8A02-DC303E5B2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5064" y="2180492"/>
            <a:ext cx="6781741" cy="3411946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xmlns="" id="{6DB6ABA1-F780-40F3-AF36-02300EA6B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4459"/>
              </p:ext>
            </p:extLst>
          </p:nvPr>
        </p:nvGraphicFramePr>
        <p:xfrm>
          <a:off x="1292273" y="1718196"/>
          <a:ext cx="9607453" cy="5143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1440">
                  <a:extLst>
                    <a:ext uri="{9D8B030D-6E8A-4147-A177-3AD203B41FA5}">
                      <a16:colId xmlns:a16="http://schemas.microsoft.com/office/drawing/2014/main" xmlns="" val="2609087769"/>
                    </a:ext>
                  </a:extLst>
                </a:gridCol>
                <a:gridCol w="4776013">
                  <a:extLst>
                    <a:ext uri="{9D8B030D-6E8A-4147-A177-3AD203B41FA5}">
                      <a16:colId xmlns:a16="http://schemas.microsoft.com/office/drawing/2014/main" xmlns="" val="893045756"/>
                    </a:ext>
                  </a:extLst>
                </a:gridCol>
              </a:tblGrid>
              <a:tr h="784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УЧЕБНАЯ ПРАКТИКА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ПРОИЗВОДСТВЕННАЯ ПРАКТИКА</a:t>
                      </a:r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95818764"/>
                  </a:ext>
                </a:extLst>
              </a:tr>
              <a:tr h="4355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Целями учебной практики являются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ознакомление с условиями реального переводческого процесса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овладение первичными профессиональными навыками и умениями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общей и языковой культуры личности студентов;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укреп</a:t>
                      </a:r>
                      <a:r>
                        <a:rPr lang="ru-RU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интерес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профессии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переводчика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Целями производственной практики являются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овладение профессиональными навыками и умениями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подготовка к самостоятельной профессиональной переводческой деятельности;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умений выявления переводческих проблем и нахождения стратегий их решения;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профессионально-практическая подготовка и закрепление теоретической подготовки.  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1237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88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A54304-8F6F-4FAB-8891-F26DB2A6F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710" y="281355"/>
            <a:ext cx="9301089" cy="1378634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БАЗЫ ПРОХОЖДЕНИЯ ПРАКТИК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26A100-4737-4824-B2EF-6169899EF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926" y="1659989"/>
            <a:ext cx="10241280" cy="4916656"/>
          </a:xfrm>
        </p:spPr>
        <p:txBody>
          <a:bodyPr>
            <a:normAutofit fontScale="85000" lnSpcReduction="20000"/>
          </a:bodyPr>
          <a:lstStyle/>
          <a:p>
            <a:endParaRPr lang="ru-RU" sz="4000" b="1" baseline="30000" dirty="0">
              <a:latin typeface="+mj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latin typeface="+mj-lt"/>
              </a:rPr>
              <a:t>СОЮЗ «ТОРГОВО-ПРОМЫШЛЕННАЯ ПАЛАТА ЧУВАШСКОЙ РЕСПУБЛИКИ»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b="1" dirty="0">
              <a:latin typeface="+mj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latin typeface="+mj-lt"/>
              </a:rPr>
              <a:t>ООО «ШКОЛА ИНОСТРАННЫХ ЯЗЫКОВ «ЯЗЫК ДЛЯ УСПЕХА»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b="1" dirty="0">
              <a:latin typeface="+mj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>
                <a:latin typeface="+mj-lt"/>
              </a:rPr>
              <a:t>АУ «ИНФОРМАЦИОННЫЙ ТУРИСТСКИЙ КУЛЬТУРНЫЙ ЦЕНТР» МИНКУЛЬТУРЫ ЧУВАШСКОЙ РЕСПУБЛИКИ</a:t>
            </a:r>
            <a:endParaRPr lang="ru-RU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4445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3ED03601-4724-4293-A32A-3A0879C5D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E433AC3-E189-483B-9E8C-DFD5D2A186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5D404D-0B60-44E1-A2FE-FF696755D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997918"/>
            <a:ext cx="8991600" cy="536125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СОЮЗ «ТОРГОВО-ПРОМЫШЛЕННАЯ ПАЛАТА ЧУВАШСКОЙ РЕСПУБЛИКИ»</a:t>
            </a:r>
            <a:br>
              <a:rPr lang="ru-RU" sz="2000" b="1" dirty="0"/>
            </a:br>
            <a:endParaRPr lang="ru-RU" sz="2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9E027D7-6C07-440F-AB1D-BE70F708B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900" y="5688535"/>
            <a:ext cx="10039350" cy="1036115"/>
          </a:xfrm>
        </p:spPr>
        <p:txBody>
          <a:bodyPr>
            <a:normAutofit/>
          </a:bodyPr>
          <a:lstStyle/>
          <a:p>
            <a:r>
              <a:rPr lang="ru-RU" sz="1800" b="1" dirty="0"/>
              <a:t>Миссия ТПП Чувашской Республики - содействовать превращению Чувашской Республики в привлекательный для бизнеса регион России и способствовать созданию новых рабочих мест</a:t>
            </a: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026" name="Picture 2" descr="Главная - Торгово-промышленная палата Чувашской Республики">
            <a:extLst>
              <a:ext uri="{FF2B5EF4-FFF2-40B4-BE49-F238E27FC236}">
                <a16:creationId xmlns:a16="http://schemas.microsoft.com/office/drawing/2014/main" xmlns="" id="{8E51F0B7-4215-4024-8135-F03991BB2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40" y="956603"/>
            <a:ext cx="9397218" cy="319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507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6A665E-BB40-4509-8C4F-75C30BC1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Студенты переводческого отделения на практике в тпп ЧР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Объект 4" descr="tNsw8u9pySg.jpg">
            <a:extLst>
              <a:ext uri="{FF2B5EF4-FFF2-40B4-BE49-F238E27FC236}">
                <a16:creationId xmlns:a16="http://schemas.microsoft.com/office/drawing/2014/main" xmlns="" id="{CABD1AD9-2FF2-440A-B6D0-828F144295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83439" y="2638425"/>
            <a:ext cx="3296934" cy="3952875"/>
          </a:xfrm>
          <a:prstGeom prst="rect">
            <a:avLst/>
          </a:prstGeom>
        </p:spPr>
      </p:pic>
      <p:pic>
        <p:nvPicPr>
          <p:cNvPr id="6" name="Объект 5" descr="0dL9E6qMgjA.jpg">
            <a:extLst>
              <a:ext uri="{FF2B5EF4-FFF2-40B4-BE49-F238E27FC236}">
                <a16:creationId xmlns:a16="http://schemas.microsoft.com/office/drawing/2014/main" xmlns="" id="{EDBFC8B1-EEE8-48EC-8470-0A41E9157F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29250" y="2638425"/>
            <a:ext cx="5112808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75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80FC2B-C74C-48ED-9624-CC6F9DB3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4673"/>
            <a:ext cx="4486656" cy="2194036"/>
          </a:xfrm>
        </p:spPr>
        <p:txBody>
          <a:bodyPr>
            <a:normAutofit/>
          </a:bodyPr>
          <a:lstStyle/>
          <a:p>
            <a:r>
              <a:rPr lang="ru-RU" sz="2400" b="1" dirty="0"/>
              <a:t>ООО «ШКОЛА ИНОСТРАННЫХ ЯЗЫКОВ «ЯЗЫК ДЛЯ УСПЕХА» </a:t>
            </a:r>
            <a:br>
              <a:rPr lang="ru-RU" sz="2400" b="1" dirty="0"/>
            </a:b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700BF49-1823-48CA-B2EA-4965A675F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965182"/>
          </a:xfrm>
        </p:spPr>
        <p:txBody>
          <a:bodyPr>
            <a:noAutofit/>
          </a:bodyPr>
          <a:lstStyle/>
          <a:p>
            <a:r>
              <a:rPr lang="ru-RU" sz="2000" dirty="0"/>
              <a:t> </a:t>
            </a:r>
            <a:r>
              <a:rPr lang="ru-RU" sz="2400" dirty="0"/>
              <a:t>Профессиональный перевод (устный и письменный), заверение печатью бюро переводов, нотариальное заверение, апостиль, редактирование, проверка аутентичности.</a:t>
            </a:r>
          </a:p>
        </p:txBody>
      </p:sp>
      <p:pic>
        <p:nvPicPr>
          <p:cNvPr id="5" name="Picture 2" descr="E:\сохраненки (saved)\documents\практика\0pNJDnTvN0k.jpg">
            <a:extLst>
              <a:ext uri="{FF2B5EF4-FFF2-40B4-BE49-F238E27FC236}">
                <a16:creationId xmlns:a16="http://schemas.microsoft.com/office/drawing/2014/main" xmlns="" id="{24D05298-6F3E-4DFB-80F4-AA2E65A457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3" y="590550"/>
            <a:ext cx="4816475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334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FEC270-24F5-414E-8412-32A154E33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451" y="964692"/>
            <a:ext cx="9925048" cy="118872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Студенты переводческого отделения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 на практике в ООО «язык для успеха»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Picture 2" descr="E:\сохраненки (saved)\documents\практика\y2kVCADlE6k.jpg">
            <a:extLst>
              <a:ext uri="{FF2B5EF4-FFF2-40B4-BE49-F238E27FC236}">
                <a16:creationId xmlns:a16="http://schemas.microsoft.com/office/drawing/2014/main" xmlns="" id="{B93988AC-E596-4057-BBE2-52E0C5B84C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140" y="2638425"/>
            <a:ext cx="4856359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 descr="Изображение выглядит как внутренний, стол, человек, сид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E73DA816-89EE-4985-B305-3C164977D2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1" y="2638425"/>
            <a:ext cx="4781549" cy="3495675"/>
          </a:xfrm>
        </p:spPr>
      </p:pic>
    </p:spTree>
    <p:extLst>
      <p:ext uri="{BB962C8B-B14F-4D97-AF65-F5344CB8AC3E}">
        <p14:creationId xmlns:p14="http://schemas.microsoft.com/office/powerpoint/2010/main" val="263697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F7895A-FDEF-4DE1-9B68-13CC8232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28650"/>
            <a:ext cx="4486656" cy="2756675"/>
          </a:xfrm>
        </p:spPr>
        <p:txBody>
          <a:bodyPr>
            <a:normAutofit/>
          </a:bodyPr>
          <a:lstStyle/>
          <a:p>
            <a:r>
              <a:rPr lang="ru-RU" sz="2400" b="1" dirty="0"/>
              <a:t>АУ «ИНФОРМАЦИОННЫЙ ТУРИСТСКИЙ КУЛЬТУРНЫЙ ЦЕНТР» Минкультуры Чувашии</a:t>
            </a:r>
            <a:r>
              <a:rPr lang="ru-RU" sz="2400" dirty="0"/>
              <a:t> </a:t>
            </a:r>
            <a:br>
              <a:rPr lang="ru-RU" sz="2400" dirty="0"/>
            </a:b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791B142-B81F-4F20-BB06-5FB09433D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Создание туристских и культурно-зрелищных проектов для  формирования узнаваемого и яркого бренда Республики, ее городов и районов</a:t>
            </a:r>
          </a:p>
        </p:txBody>
      </p:sp>
      <p:pic>
        <p:nvPicPr>
          <p:cNvPr id="5" name="Объект 4" descr="foto.cheb.ru-157243.jpg">
            <a:extLst>
              <a:ext uri="{FF2B5EF4-FFF2-40B4-BE49-F238E27FC236}">
                <a16:creationId xmlns:a16="http://schemas.microsoft.com/office/drawing/2014/main" xmlns="" id="{1FDC21B1-2E27-4D1A-8B05-E9BC1D25C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29350" y="1295401"/>
            <a:ext cx="5619749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03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64F13C-67CC-44F9-8DEB-90758F124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Студенты переводческого отделения на практике в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ИНФОРМАЦИОННОМ ТУРИСТСКОМ КУЛЬТУРНОМ ЦЕНТРЕ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2E9AB8F-6889-4393-9A00-3B7F340DAA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2305051"/>
            <a:ext cx="735330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093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3E2B02-8E6F-4CAA-8A89-34B95CA9A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122" y="838200"/>
            <a:ext cx="8903677" cy="209749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ПЕРЕВОДЧИК – ПРОФЕССИЯ БУДУЩЕГО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1FA309A-380F-40B4-ADDE-96EEDCCAF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056" y="3086731"/>
            <a:ext cx="7143750" cy="3514725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E25AC0F-EEB5-49EE-B214-08CC14338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868" y="3086730"/>
            <a:ext cx="8215532" cy="3665761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3081660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372</Words>
  <Application>Microsoft Office PowerPoint</Application>
  <PresentationFormat>Широкоэкранный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Corbel</vt:lpstr>
      <vt:lpstr>Gill Sans MT</vt:lpstr>
      <vt:lpstr>Times New Roman</vt:lpstr>
      <vt:lpstr>Посылка</vt:lpstr>
      <vt:lpstr>ПЕРЕВОД И ПЕРЕВОДОВЕДЕНИЕ   девиз Международной федерации переводчиков В ЭТОМ ГОДУ:  «Устный и письменный перевод: Соединяя миры»</vt:lpstr>
      <vt:lpstr>ПЕРЕВОД И ПЕРЕВОДОВЕДЕНИЕ профессиональная практика студентов</vt:lpstr>
      <vt:lpstr>Презентация PowerPoint</vt:lpstr>
      <vt:lpstr>ПЕРЕВОД И ПЕРЕВОДОВЕДЕНИЕ профессиональная практика студентов</vt:lpstr>
      <vt:lpstr>ВИДЫ ПРОФЕССИОНАЛЬНО-ОРИЕНТИРОВАННЫХ ПРАКТИК</vt:lpstr>
      <vt:lpstr>БАЗЫ ПРОХОЖДЕНИЯ ПРАКТИК</vt:lpstr>
      <vt:lpstr> СОЮЗ «ТОРГОВО-ПРОМЫШЛЕННАЯ ПАЛАТА ЧУВАШСКОЙ РЕСПУБЛИКИ» </vt:lpstr>
      <vt:lpstr>Студенты переводческого отделения на практике в тпп ЧР</vt:lpstr>
      <vt:lpstr>ООО «ШКОЛА ИНОСТРАННЫХ ЯЗЫКОВ «ЯЗЫК ДЛЯ УСПЕХА»  </vt:lpstr>
      <vt:lpstr>Студенты переводческого отделения  на практике в ООО «язык для успеха»</vt:lpstr>
      <vt:lpstr>АУ «ИНФОРМАЦИОННЫЙ ТУРИСТСКИЙ КУЛЬТУРНЫЙ ЦЕНТР» Минкультуры Чувашии  </vt:lpstr>
      <vt:lpstr>Студенты переводческого отделения на практике в ИНФОРМАЦИОННОМ ТУРИСТСКОМ КУЛЬТУРНОМ ЦЕНТРЕ</vt:lpstr>
      <vt:lpstr>ПЕРЕВОДЧИК – ПРОФЕССИЯ БУДУЩЕГО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ОРИЕНТАЦИЯ СТУДЕНТОВ  ПЕРЕВОД И ПЕРЕВОДОВЕДЕНИЕ</dc:title>
  <dc:creator>Елена Мозжегорова</dc:creator>
  <cp:lastModifiedBy>Кормилина</cp:lastModifiedBy>
  <cp:revision>45</cp:revision>
  <dcterms:created xsi:type="dcterms:W3CDTF">2020-04-20T05:34:30Z</dcterms:created>
  <dcterms:modified xsi:type="dcterms:W3CDTF">2020-05-14T08:47:00Z</dcterms:modified>
</cp:coreProperties>
</file>